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18288000" cy="10287000"/>
  <p:notesSz cx="6858000" cy="9144000"/>
  <p:embeddedFontLst>
    <p:embeddedFont>
      <p:font typeface="Helios Extended Bold" charset="1" panose="02000805050000020004"/>
      <p:regular r:id="rId9"/>
    </p:embeddedFont>
    <p:embeddedFont>
      <p:font typeface="Helios Extended" charset="1" panose="02000505040000020004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jpeg>
</file>

<file path=ppt/media/image31.jpeg>
</file>

<file path=ppt/media/image32.jpe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0.png" Type="http://schemas.openxmlformats.org/officeDocument/2006/relationships/image"/><Relationship Id="rId11" Target="../media/image21.svg" Type="http://schemas.openxmlformats.org/officeDocument/2006/relationships/image"/><Relationship Id="rId12" Target="../media/image22.png" Type="http://schemas.openxmlformats.org/officeDocument/2006/relationships/image"/><Relationship Id="rId13" Target="../media/image23.svg" Type="http://schemas.openxmlformats.org/officeDocument/2006/relationships/image"/><Relationship Id="rId14" Target="../media/image24.png" Type="http://schemas.openxmlformats.org/officeDocument/2006/relationships/image"/><Relationship Id="rId15" Target="../media/image25.svg" Type="http://schemas.openxmlformats.org/officeDocument/2006/relationships/image"/><Relationship Id="rId16" Target="../media/image26.png" Type="http://schemas.openxmlformats.org/officeDocument/2006/relationships/image"/><Relationship Id="rId17" Target="../media/image27.svg" Type="http://schemas.openxmlformats.org/officeDocument/2006/relationships/image"/><Relationship Id="rId18" Target="../media/image28.png" Type="http://schemas.openxmlformats.org/officeDocument/2006/relationships/image"/><Relationship Id="rId19" Target="../media/image29.svg" Type="http://schemas.openxmlformats.org/officeDocument/2006/relationships/image"/><Relationship Id="rId2" Target="../media/image16.jpeg" Type="http://schemas.openxmlformats.org/officeDocument/2006/relationships/image"/><Relationship Id="rId20" Target="../media/image5.png" Type="http://schemas.openxmlformats.org/officeDocument/2006/relationships/image"/><Relationship Id="rId3" Target="https://novadoba.com.ua/437977-cherkaska-uchenytsya-zdobula-peremogu-na-mizhnarodnomu-konkursi.html" TargetMode="External" Type="http://schemas.openxmlformats.org/officeDocument/2006/relationships/hyperlink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7.jpe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4.svg" Type="http://schemas.openxmlformats.org/officeDocument/2006/relationships/image"/><Relationship Id="rId11" Target="../media/image35.png" Type="http://schemas.openxmlformats.org/officeDocument/2006/relationships/image"/><Relationship Id="rId12" Target="../media/image36.svg" Type="http://schemas.openxmlformats.org/officeDocument/2006/relationships/image"/><Relationship Id="rId13" Target="../media/image37.png" Type="http://schemas.openxmlformats.org/officeDocument/2006/relationships/image"/><Relationship Id="rId14" Target="../media/image38.svg" Type="http://schemas.openxmlformats.org/officeDocument/2006/relationships/image"/><Relationship Id="rId15" Target="../media/image20.png" Type="http://schemas.openxmlformats.org/officeDocument/2006/relationships/image"/><Relationship Id="rId16" Target="../media/image21.svg" Type="http://schemas.openxmlformats.org/officeDocument/2006/relationships/image"/><Relationship Id="rId17" Target="../media/image39.png" Type="http://schemas.openxmlformats.org/officeDocument/2006/relationships/image"/><Relationship Id="rId18" Target="../media/image40.svg" Type="http://schemas.openxmlformats.org/officeDocument/2006/relationships/image"/><Relationship Id="rId19" Target="../media/image5.png" Type="http://schemas.openxmlformats.org/officeDocument/2006/relationships/image"/><Relationship Id="rId2" Target="../media/image30.jpeg" Type="http://schemas.openxmlformats.org/officeDocument/2006/relationships/image"/><Relationship Id="rId20" Target="../media/image6.png" Type="http://schemas.openxmlformats.org/officeDocument/2006/relationships/image"/><Relationship Id="rId3" Target="../media/image31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Relationship Id="rId8" Target="../media/image32.jpeg" Type="http://schemas.openxmlformats.org/officeDocument/2006/relationships/image"/><Relationship Id="rId9" Target="../media/image3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360" r="0" b="-2741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061492" y="8544257"/>
            <a:ext cx="8288762" cy="1525154"/>
            <a:chOff x="0" y="0"/>
            <a:chExt cx="2183048" cy="4016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83049" cy="401687"/>
            </a:xfrm>
            <a:custGeom>
              <a:avLst/>
              <a:gdLst/>
              <a:ahLst/>
              <a:cxnLst/>
              <a:rect r="r" b="b" t="t" l="l"/>
              <a:pathLst>
                <a:path h="401687" w="2183049">
                  <a:moveTo>
                    <a:pt x="0" y="0"/>
                  </a:moveTo>
                  <a:lnTo>
                    <a:pt x="2183049" y="0"/>
                  </a:lnTo>
                  <a:lnTo>
                    <a:pt x="2183049" y="401687"/>
                  </a:lnTo>
                  <a:lnTo>
                    <a:pt x="0" y="401687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83048" cy="4397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13243" y="-368036"/>
            <a:ext cx="19046131" cy="11859926"/>
            <a:chOff x="0" y="0"/>
            <a:chExt cx="5016265" cy="31236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16265" cy="3123602"/>
            </a:xfrm>
            <a:custGeom>
              <a:avLst/>
              <a:gdLst/>
              <a:ahLst/>
              <a:cxnLst/>
              <a:rect r="r" b="b" t="t" l="l"/>
              <a:pathLst>
                <a:path h="3123602" w="5016265">
                  <a:moveTo>
                    <a:pt x="0" y="0"/>
                  </a:moveTo>
                  <a:lnTo>
                    <a:pt x="5016265" y="0"/>
                  </a:lnTo>
                  <a:lnTo>
                    <a:pt x="5016265" y="3123602"/>
                  </a:lnTo>
                  <a:lnTo>
                    <a:pt x="0" y="3123602"/>
                  </a:lnTo>
                  <a:close/>
                </a:path>
              </a:pathLst>
            </a:custGeom>
            <a:solidFill>
              <a:srgbClr val="FFFFFF">
                <a:alpha val="83922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5016265" cy="31617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347222" y="201487"/>
            <a:ext cx="17593557" cy="2014999"/>
            <a:chOff x="0" y="0"/>
            <a:chExt cx="4633694" cy="53069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633694" cy="530699"/>
            </a:xfrm>
            <a:custGeom>
              <a:avLst/>
              <a:gdLst/>
              <a:ahLst/>
              <a:cxnLst/>
              <a:rect r="r" b="b" t="t" l="l"/>
              <a:pathLst>
                <a:path h="530699" w="4633694">
                  <a:moveTo>
                    <a:pt x="0" y="0"/>
                  </a:moveTo>
                  <a:lnTo>
                    <a:pt x="4633694" y="0"/>
                  </a:lnTo>
                  <a:lnTo>
                    <a:pt x="4633694" y="530699"/>
                  </a:lnTo>
                  <a:lnTo>
                    <a:pt x="0" y="530699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633694" cy="5687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true" flipV="false" rot="-5400000">
            <a:off x="15491244" y="-2413074"/>
            <a:ext cx="4765822" cy="4826149"/>
          </a:xfrm>
          <a:custGeom>
            <a:avLst/>
            <a:gdLst/>
            <a:ahLst/>
            <a:cxnLst/>
            <a:rect r="r" b="b" t="t" l="l"/>
            <a:pathLst>
              <a:path h="4826149" w="4765822">
                <a:moveTo>
                  <a:pt x="4765821" y="0"/>
                </a:moveTo>
                <a:lnTo>
                  <a:pt x="0" y="0"/>
                </a:lnTo>
                <a:lnTo>
                  <a:pt x="0" y="4826148"/>
                </a:lnTo>
                <a:lnTo>
                  <a:pt x="4765821" y="4826148"/>
                </a:lnTo>
                <a:lnTo>
                  <a:pt x="476582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3503212" y="8281618"/>
            <a:ext cx="6778625" cy="3210272"/>
            <a:chOff x="0" y="0"/>
            <a:chExt cx="1501729" cy="7112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9429811" y="2483186"/>
            <a:ext cx="8510968" cy="5798432"/>
          </a:xfrm>
          <a:custGeom>
            <a:avLst/>
            <a:gdLst/>
            <a:ahLst/>
            <a:cxnLst/>
            <a:rect r="r" b="b" t="t" l="l"/>
            <a:pathLst>
              <a:path h="5798432" w="8510968">
                <a:moveTo>
                  <a:pt x="0" y="0"/>
                </a:moveTo>
                <a:lnTo>
                  <a:pt x="8510967" y="0"/>
                </a:lnTo>
                <a:lnTo>
                  <a:pt x="8510967" y="5798432"/>
                </a:lnTo>
                <a:lnTo>
                  <a:pt x="0" y="57984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752" t="-26452" r="-1840" b="-27069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4153972" y="7270652"/>
            <a:ext cx="6778625" cy="3210272"/>
            <a:chOff x="0" y="0"/>
            <a:chExt cx="1501729" cy="7112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true" flipV="false" rot="0">
            <a:off x="15461080" y="6263803"/>
            <a:ext cx="4164408" cy="4217122"/>
          </a:xfrm>
          <a:custGeom>
            <a:avLst/>
            <a:gdLst/>
            <a:ahLst/>
            <a:cxnLst/>
            <a:rect r="r" b="b" t="t" l="l"/>
            <a:pathLst>
              <a:path h="4217122" w="4164408">
                <a:moveTo>
                  <a:pt x="4164408" y="0"/>
                </a:moveTo>
                <a:lnTo>
                  <a:pt x="0" y="0"/>
                </a:lnTo>
                <a:lnTo>
                  <a:pt x="0" y="4217122"/>
                </a:lnTo>
                <a:lnTo>
                  <a:pt x="4164408" y="4217122"/>
                </a:lnTo>
                <a:lnTo>
                  <a:pt x="416440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-2068944" y="7473921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3" y="0"/>
                </a:lnTo>
                <a:lnTo>
                  <a:pt x="4404423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347222" y="2483186"/>
            <a:ext cx="8796778" cy="5798432"/>
            <a:chOff x="0" y="0"/>
            <a:chExt cx="2316847" cy="1527159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316847" cy="1527159"/>
            </a:xfrm>
            <a:custGeom>
              <a:avLst/>
              <a:gdLst/>
              <a:ahLst/>
              <a:cxnLst/>
              <a:rect r="r" b="b" t="t" l="l"/>
              <a:pathLst>
                <a:path h="1527159" w="2316847">
                  <a:moveTo>
                    <a:pt x="0" y="0"/>
                  </a:moveTo>
                  <a:lnTo>
                    <a:pt x="2316847" y="0"/>
                  </a:lnTo>
                  <a:lnTo>
                    <a:pt x="2316847" y="1527159"/>
                  </a:lnTo>
                  <a:lnTo>
                    <a:pt x="0" y="1527159"/>
                  </a:lnTo>
                  <a:close/>
                </a:path>
              </a:pathLst>
            </a:custGeom>
            <a:solidFill>
              <a:srgbClr val="FFFFFF">
                <a:alpha val="9098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57150"/>
              <a:ext cx="2316847" cy="15843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15999599" y="9340744"/>
            <a:ext cx="710797" cy="828075"/>
          </a:xfrm>
          <a:custGeom>
            <a:avLst/>
            <a:gdLst/>
            <a:ahLst/>
            <a:cxnLst/>
            <a:rect r="r" b="b" t="t" l="l"/>
            <a:pathLst>
              <a:path h="828075" w="710797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8851" r="-191602" b="-48017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6710397" y="9363556"/>
            <a:ext cx="1400357" cy="782449"/>
          </a:xfrm>
          <a:custGeom>
            <a:avLst/>
            <a:gdLst/>
            <a:ahLst/>
            <a:cxnLst/>
            <a:rect r="r" b="b" t="t" l="l"/>
            <a:pathLst>
              <a:path h="782449" w="1400357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27" id="27"/>
          <p:cNvGrpSpPr/>
          <p:nvPr/>
        </p:nvGrpSpPr>
        <p:grpSpPr>
          <a:xfrm rot="0">
            <a:off x="1564414" y="8771551"/>
            <a:ext cx="3583105" cy="1115203"/>
            <a:chOff x="0" y="0"/>
            <a:chExt cx="4777474" cy="148693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494121" cy="1486938"/>
            </a:xfrm>
            <a:custGeom>
              <a:avLst/>
              <a:gdLst/>
              <a:ahLst/>
              <a:cxnLst/>
              <a:rect r="r" b="b" t="t" l="l"/>
              <a:pathLst>
                <a:path h="1486938" w="1494121">
                  <a:moveTo>
                    <a:pt x="0" y="0"/>
                  </a:moveTo>
                  <a:lnTo>
                    <a:pt x="1494121" y="0"/>
                  </a:lnTo>
                  <a:lnTo>
                    <a:pt x="1494121" y="1486938"/>
                  </a:lnTo>
                  <a:lnTo>
                    <a:pt x="0" y="14869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3290536" y="0"/>
              <a:ext cx="1486938" cy="1486938"/>
            </a:xfrm>
            <a:custGeom>
              <a:avLst/>
              <a:gdLst/>
              <a:ahLst/>
              <a:cxnLst/>
              <a:rect r="r" b="b" t="t" l="l"/>
              <a:pathLst>
                <a:path h="1486938" w="1486938">
                  <a:moveTo>
                    <a:pt x="0" y="0"/>
                  </a:moveTo>
                  <a:lnTo>
                    <a:pt x="1486938" y="0"/>
                  </a:lnTo>
                  <a:lnTo>
                    <a:pt x="1486938" y="1486938"/>
                  </a:lnTo>
                  <a:lnTo>
                    <a:pt x="0" y="14869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1645268" y="0"/>
              <a:ext cx="1494121" cy="1486938"/>
            </a:xfrm>
            <a:custGeom>
              <a:avLst/>
              <a:gdLst/>
              <a:ahLst/>
              <a:cxnLst/>
              <a:rect r="r" b="b" t="t" l="l"/>
              <a:pathLst>
                <a:path h="1486938" w="1494121">
                  <a:moveTo>
                    <a:pt x="0" y="0"/>
                  </a:moveTo>
                  <a:lnTo>
                    <a:pt x="1494121" y="0"/>
                  </a:lnTo>
                  <a:lnTo>
                    <a:pt x="1494121" y="1486938"/>
                  </a:lnTo>
                  <a:lnTo>
                    <a:pt x="0" y="14869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-942" r="-892" b="-942"/>
              </a:stretch>
            </a:blipFill>
          </p:spPr>
        </p:sp>
      </p:grpSp>
      <p:sp>
        <p:nvSpPr>
          <p:cNvPr name="AutoShape 31" id="31"/>
          <p:cNvSpPr/>
          <p:nvPr/>
        </p:nvSpPr>
        <p:spPr>
          <a:xfrm rot="0">
            <a:off x="7357962" y="9782760"/>
            <a:ext cx="7479577" cy="59358"/>
          </a:xfrm>
          <a:prstGeom prst="rect">
            <a:avLst/>
          </a:prstGeom>
          <a:solidFill>
            <a:srgbClr val="154062"/>
          </a:solidFill>
        </p:spPr>
      </p:sp>
      <p:sp>
        <p:nvSpPr>
          <p:cNvPr name="Freeform 32" id="32"/>
          <p:cNvSpPr/>
          <p:nvPr/>
        </p:nvSpPr>
        <p:spPr>
          <a:xfrm flipH="false" flipV="false" rot="0">
            <a:off x="1129564" y="4891181"/>
            <a:ext cx="703992" cy="782213"/>
          </a:xfrm>
          <a:custGeom>
            <a:avLst/>
            <a:gdLst/>
            <a:ahLst/>
            <a:cxnLst/>
            <a:rect r="r" b="b" t="t" l="l"/>
            <a:pathLst>
              <a:path h="782213" w="703992">
                <a:moveTo>
                  <a:pt x="0" y="0"/>
                </a:moveTo>
                <a:lnTo>
                  <a:pt x="703992" y="0"/>
                </a:lnTo>
                <a:lnTo>
                  <a:pt x="703992" y="782213"/>
                </a:lnTo>
                <a:lnTo>
                  <a:pt x="0" y="78221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105994" y="5877316"/>
            <a:ext cx="727562" cy="772974"/>
          </a:xfrm>
          <a:custGeom>
            <a:avLst/>
            <a:gdLst/>
            <a:ahLst/>
            <a:cxnLst/>
            <a:rect r="r" b="b" t="t" l="l"/>
            <a:pathLst>
              <a:path h="772974" w="727562">
                <a:moveTo>
                  <a:pt x="0" y="0"/>
                </a:moveTo>
                <a:lnTo>
                  <a:pt x="727562" y="0"/>
                </a:lnTo>
                <a:lnTo>
                  <a:pt x="727562" y="772974"/>
                </a:lnTo>
                <a:lnTo>
                  <a:pt x="0" y="77297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255870" y="7055525"/>
            <a:ext cx="427810" cy="836792"/>
          </a:xfrm>
          <a:custGeom>
            <a:avLst/>
            <a:gdLst/>
            <a:ahLst/>
            <a:cxnLst/>
            <a:rect r="r" b="b" t="t" l="l"/>
            <a:pathLst>
              <a:path h="836792" w="427810">
                <a:moveTo>
                  <a:pt x="0" y="0"/>
                </a:moveTo>
                <a:lnTo>
                  <a:pt x="427810" y="0"/>
                </a:lnTo>
                <a:lnTo>
                  <a:pt x="427810" y="836791"/>
                </a:lnTo>
                <a:lnTo>
                  <a:pt x="0" y="836791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660144" y="736041"/>
            <a:ext cx="16750431" cy="123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5"/>
              </a:lnSpc>
            </a:pPr>
            <a:r>
              <a:rPr lang="en-US" sz="3432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 Overhaul of buildings of Municipal non-profit enterprise  «Cherkasy City Maternity Hospital  «Mother and Child Center»»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119306" y="5037307"/>
            <a:ext cx="7024694" cy="3527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6"/>
              </a:lnSpc>
            </a:pPr>
            <a:r>
              <a:rPr lang="en-US" sz="2833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Maternity patients: 1 225 individuals</a:t>
            </a:r>
          </a:p>
          <a:p>
            <a:pPr algn="l">
              <a:lnSpc>
                <a:spcPts val="3966"/>
              </a:lnSpc>
            </a:pPr>
            <a:r>
              <a:rPr lang="en-US" sz="2833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 </a:t>
            </a:r>
          </a:p>
          <a:p>
            <a:pPr algn="l">
              <a:lnSpc>
                <a:spcPts val="3966"/>
              </a:lnSpc>
            </a:pPr>
            <a:r>
              <a:rPr lang="en-US" sz="2833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Newborns: 1 227 individuals</a:t>
            </a:r>
          </a:p>
          <a:p>
            <a:pPr algn="l">
              <a:lnSpc>
                <a:spcPts val="3966"/>
              </a:lnSpc>
            </a:pPr>
          </a:p>
          <a:p>
            <a:pPr algn="l">
              <a:lnSpc>
                <a:spcPts val="3966"/>
              </a:lnSpc>
            </a:pPr>
            <a:r>
              <a:rPr lang="en-US" sz="2833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Women: 82 596 individuals, of whom 710 have undergone surgery</a:t>
            </a:r>
          </a:p>
          <a:p>
            <a:pPr algn="l">
              <a:lnSpc>
                <a:spcPts val="3966"/>
              </a:lnSpc>
            </a:pPr>
          </a:p>
        </p:txBody>
      </p:sp>
      <p:sp>
        <p:nvSpPr>
          <p:cNvPr name="TextBox 37" id="37"/>
          <p:cNvSpPr txBox="true"/>
          <p:nvPr/>
        </p:nvSpPr>
        <p:spPr>
          <a:xfrm rot="0">
            <a:off x="6195902" y="8860376"/>
            <a:ext cx="9803698" cy="786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b="true" sz="276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total cost of the project is</a:t>
            </a:r>
          </a:p>
          <a:p>
            <a:pPr algn="ctr">
              <a:lnSpc>
                <a:spcPts val="2926"/>
              </a:lnSpc>
            </a:pPr>
            <a:r>
              <a:rPr lang="en-US" b="true" sz="2761" spc="16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≈ 1 780 400 EUR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640954" y="2802100"/>
            <a:ext cx="8209314" cy="879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institution provides obstetric and gynecological care 24/7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40954" y="4138775"/>
            <a:ext cx="8344658" cy="457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8"/>
              </a:lnSpc>
            </a:pPr>
            <a:r>
              <a:rPr lang="en-US" sz="2627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Contingent of the establishment per year: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7292" r="-40707" b="-11285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50859" y="-1004373"/>
            <a:ext cx="18989718" cy="11456361"/>
            <a:chOff x="0" y="0"/>
            <a:chExt cx="5001407" cy="3017313"/>
          </a:xfrm>
        </p:grpSpPr>
        <p:sp>
          <p:nvSpPr>
            <p:cNvPr name="Freeform 4" id="4">
              <a:hlinkClick r:id="rId3" tooltip="https://novadoba.com.ua/437977-cherkaska-uchenytsya-zdobula-peremogu-na-mizhnarodnomu-konkursi.html"/>
            </p:cNvPr>
            <p:cNvSpPr/>
            <p:nvPr/>
          </p:nvSpPr>
          <p:spPr>
            <a:xfrm flipH="false" flipV="false" rot="0">
              <a:off x="0" y="0"/>
              <a:ext cx="5001407" cy="3017313"/>
            </a:xfrm>
            <a:custGeom>
              <a:avLst/>
              <a:gdLst/>
              <a:ahLst/>
              <a:cxnLst/>
              <a:rect r="r" b="b" t="t" l="l"/>
              <a:pathLst>
                <a:path h="3017313" w="5001407">
                  <a:moveTo>
                    <a:pt x="0" y="0"/>
                  </a:moveTo>
                  <a:lnTo>
                    <a:pt x="5001407" y="0"/>
                  </a:lnTo>
                  <a:lnTo>
                    <a:pt x="5001407" y="3017313"/>
                  </a:lnTo>
                  <a:lnTo>
                    <a:pt x="0" y="3017313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001407" cy="30554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389039" y="7017114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2" y="0"/>
                </a:lnTo>
                <a:lnTo>
                  <a:pt x="4404422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904943" y="148517"/>
            <a:ext cx="14478113" cy="5234007"/>
          </a:xfrm>
          <a:custGeom>
            <a:avLst/>
            <a:gdLst/>
            <a:ahLst/>
            <a:cxnLst/>
            <a:rect r="r" b="b" t="t" l="l"/>
            <a:pathLst>
              <a:path h="5234007" w="14478113">
                <a:moveTo>
                  <a:pt x="0" y="0"/>
                </a:moveTo>
                <a:lnTo>
                  <a:pt x="14478114" y="0"/>
                </a:lnTo>
                <a:lnTo>
                  <a:pt x="14478114" y="5234007"/>
                </a:lnTo>
                <a:lnTo>
                  <a:pt x="0" y="52340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2088" t="-76921" r="0" b="-160796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8100000">
            <a:off x="-899754" y="-1505197"/>
            <a:ext cx="4154615" cy="4114800"/>
          </a:xfrm>
          <a:custGeom>
            <a:avLst/>
            <a:gdLst/>
            <a:ahLst/>
            <a:cxnLst/>
            <a:rect r="r" b="b" t="t" l="l"/>
            <a:pathLst>
              <a:path h="4114800" w="4154615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8100000">
            <a:off x="15211195" y="-1381308"/>
            <a:ext cx="3911712" cy="3874224"/>
          </a:xfrm>
          <a:custGeom>
            <a:avLst/>
            <a:gdLst/>
            <a:ahLst/>
            <a:cxnLst/>
            <a:rect r="r" b="b" t="t" l="l"/>
            <a:pathLst>
              <a:path h="3874224" w="3911712">
                <a:moveTo>
                  <a:pt x="3911711" y="0"/>
                </a:moveTo>
                <a:lnTo>
                  <a:pt x="0" y="0"/>
                </a:lnTo>
                <a:lnTo>
                  <a:pt x="0" y="3874225"/>
                </a:lnTo>
                <a:lnTo>
                  <a:pt x="3911711" y="3874225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4687527" y="7241716"/>
            <a:ext cx="6778625" cy="3210272"/>
            <a:chOff x="0" y="0"/>
            <a:chExt cx="1501729" cy="711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16065797" y="7017114"/>
            <a:ext cx="3229013" cy="3269886"/>
          </a:xfrm>
          <a:custGeom>
            <a:avLst/>
            <a:gdLst/>
            <a:ahLst/>
            <a:cxnLst/>
            <a:rect r="r" b="b" t="t" l="l"/>
            <a:pathLst>
              <a:path h="3269886" w="3229013">
                <a:moveTo>
                  <a:pt x="3229013" y="0"/>
                </a:moveTo>
                <a:lnTo>
                  <a:pt x="0" y="0"/>
                </a:lnTo>
                <a:lnTo>
                  <a:pt x="0" y="3269886"/>
                </a:lnTo>
                <a:lnTo>
                  <a:pt x="3229013" y="3269886"/>
                </a:lnTo>
                <a:lnTo>
                  <a:pt x="32290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3885332" y="7173503"/>
            <a:ext cx="6778625" cy="3210272"/>
            <a:chOff x="0" y="0"/>
            <a:chExt cx="1501729" cy="7112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6682428" y="9307247"/>
            <a:ext cx="1394411" cy="779127"/>
          </a:xfrm>
          <a:custGeom>
            <a:avLst/>
            <a:gdLst/>
            <a:ahLst/>
            <a:cxnLst/>
            <a:rect r="r" b="b" t="t" l="l"/>
            <a:pathLst>
              <a:path h="779127" w="1394411">
                <a:moveTo>
                  <a:pt x="0" y="0"/>
                </a:moveTo>
                <a:lnTo>
                  <a:pt x="1394411" y="0"/>
                </a:lnTo>
                <a:lnTo>
                  <a:pt x="1394411" y="779128"/>
                </a:lnTo>
                <a:lnTo>
                  <a:pt x="0" y="77912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-5277717" y="6616765"/>
            <a:ext cx="6778625" cy="3210272"/>
            <a:chOff x="0" y="0"/>
            <a:chExt cx="1501729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963494" y="6355396"/>
            <a:ext cx="995152" cy="690387"/>
          </a:xfrm>
          <a:custGeom>
            <a:avLst/>
            <a:gdLst/>
            <a:ahLst/>
            <a:cxnLst/>
            <a:rect r="r" b="b" t="t" l="l"/>
            <a:pathLst>
              <a:path h="690387" w="995152">
                <a:moveTo>
                  <a:pt x="0" y="0"/>
                </a:moveTo>
                <a:lnTo>
                  <a:pt x="995153" y="0"/>
                </a:lnTo>
                <a:lnTo>
                  <a:pt x="995153" y="690387"/>
                </a:lnTo>
                <a:lnTo>
                  <a:pt x="0" y="69038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0096122" y="6543548"/>
            <a:ext cx="737494" cy="614886"/>
          </a:xfrm>
          <a:custGeom>
            <a:avLst/>
            <a:gdLst/>
            <a:ahLst/>
            <a:cxnLst/>
            <a:rect r="r" b="b" t="t" l="l"/>
            <a:pathLst>
              <a:path h="614886" w="737494">
                <a:moveTo>
                  <a:pt x="0" y="0"/>
                </a:moveTo>
                <a:lnTo>
                  <a:pt x="737494" y="0"/>
                </a:lnTo>
                <a:lnTo>
                  <a:pt x="737494" y="614885"/>
                </a:lnTo>
                <a:lnTo>
                  <a:pt x="0" y="61488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0131513" y="7568284"/>
            <a:ext cx="737494" cy="628881"/>
          </a:xfrm>
          <a:custGeom>
            <a:avLst/>
            <a:gdLst/>
            <a:ahLst/>
            <a:cxnLst/>
            <a:rect r="r" b="b" t="t" l="l"/>
            <a:pathLst>
              <a:path h="628881" w="737494">
                <a:moveTo>
                  <a:pt x="0" y="0"/>
                </a:moveTo>
                <a:lnTo>
                  <a:pt x="737494" y="0"/>
                </a:lnTo>
                <a:lnTo>
                  <a:pt x="737494" y="628881"/>
                </a:lnTo>
                <a:lnTo>
                  <a:pt x="0" y="628881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2082930" y="7320953"/>
            <a:ext cx="684580" cy="749199"/>
          </a:xfrm>
          <a:custGeom>
            <a:avLst/>
            <a:gdLst/>
            <a:ahLst/>
            <a:cxnLst/>
            <a:rect r="r" b="b" t="t" l="l"/>
            <a:pathLst>
              <a:path h="749199" w="684580">
                <a:moveTo>
                  <a:pt x="0" y="0"/>
                </a:moveTo>
                <a:lnTo>
                  <a:pt x="684580" y="0"/>
                </a:lnTo>
                <a:lnTo>
                  <a:pt x="684580" y="749199"/>
                </a:lnTo>
                <a:lnTo>
                  <a:pt x="0" y="749199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2105630" y="8358496"/>
            <a:ext cx="639179" cy="727373"/>
          </a:xfrm>
          <a:custGeom>
            <a:avLst/>
            <a:gdLst/>
            <a:ahLst/>
            <a:cxnLst/>
            <a:rect r="r" b="b" t="t" l="l"/>
            <a:pathLst>
              <a:path h="727373" w="639179">
                <a:moveTo>
                  <a:pt x="0" y="0"/>
                </a:moveTo>
                <a:lnTo>
                  <a:pt x="639179" y="0"/>
                </a:lnTo>
                <a:lnTo>
                  <a:pt x="639179" y="727374"/>
                </a:lnTo>
                <a:lnTo>
                  <a:pt x="0" y="727374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3250647" y="8187640"/>
            <a:ext cx="6773016" cy="1059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1"/>
              </a:lnSpc>
            </a:pPr>
            <a:r>
              <a:rPr lang="en-US" sz="2400" spc="4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arrangement of buildings entrances to ensure accessibility for people with limited mobility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865744" y="5709702"/>
            <a:ext cx="11092129" cy="535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0"/>
              </a:lnSpc>
            </a:pPr>
            <a:r>
              <a:rPr lang="en-US" b="true" sz="3460" spc="58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project includes the following works: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250647" y="6605245"/>
            <a:ext cx="5558036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facade renovation of the buildings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202382" y="6680087"/>
            <a:ext cx="6800750" cy="210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thermal modernization of building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connection to independent power sources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15971630" y="9282774"/>
            <a:ext cx="710797" cy="828075"/>
          </a:xfrm>
          <a:custGeom>
            <a:avLst/>
            <a:gdLst/>
            <a:ahLst/>
            <a:cxnLst/>
            <a:rect r="r" b="b" t="t" l="l"/>
            <a:pathLst>
              <a:path h="828075" w="710797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-18851" r="-191602" b="-48017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3250647" y="7226237"/>
            <a:ext cx="5755085" cy="843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replacement of old wooden blocks </a:t>
            </a: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with new ones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66" t="0" r="-3066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701718" y="-405559"/>
            <a:ext cx="18989718" cy="10662752"/>
            <a:chOff x="0" y="0"/>
            <a:chExt cx="5001407" cy="28082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1407" cy="2808297"/>
            </a:xfrm>
            <a:custGeom>
              <a:avLst/>
              <a:gdLst/>
              <a:ahLst/>
              <a:cxnLst/>
              <a:rect r="r" b="b" t="t" l="l"/>
              <a:pathLst>
                <a:path h="2808297" w="5001407">
                  <a:moveTo>
                    <a:pt x="0" y="0"/>
                  </a:moveTo>
                  <a:lnTo>
                    <a:pt x="5001407" y="0"/>
                  </a:lnTo>
                  <a:lnTo>
                    <a:pt x="5001407" y="2808297"/>
                  </a:lnTo>
                  <a:lnTo>
                    <a:pt x="0" y="2808297"/>
                  </a:lnTo>
                  <a:close/>
                </a:path>
              </a:pathLst>
            </a:custGeom>
            <a:solidFill>
              <a:srgbClr val="FFFFFF">
                <a:alpha val="92941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001407" cy="28463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26890" y="5245191"/>
            <a:ext cx="7705482" cy="4111510"/>
          </a:xfrm>
          <a:custGeom>
            <a:avLst/>
            <a:gdLst/>
            <a:ahLst/>
            <a:cxnLst/>
            <a:rect r="r" b="b" t="t" l="l"/>
            <a:pathLst>
              <a:path h="4111510" w="7705482">
                <a:moveTo>
                  <a:pt x="0" y="0"/>
                </a:moveTo>
                <a:lnTo>
                  <a:pt x="7705481" y="0"/>
                </a:lnTo>
                <a:lnTo>
                  <a:pt x="7705481" y="4111510"/>
                </a:lnTo>
                <a:lnTo>
                  <a:pt x="0" y="41115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5586" t="-54741" r="-17287" b="-7038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275322" y="5946113"/>
            <a:ext cx="4404422" cy="4460175"/>
          </a:xfrm>
          <a:custGeom>
            <a:avLst/>
            <a:gdLst/>
            <a:ahLst/>
            <a:cxnLst/>
            <a:rect r="r" b="b" t="t" l="l"/>
            <a:pathLst>
              <a:path h="4460175" w="4404422">
                <a:moveTo>
                  <a:pt x="0" y="0"/>
                </a:moveTo>
                <a:lnTo>
                  <a:pt x="4404423" y="0"/>
                </a:lnTo>
                <a:lnTo>
                  <a:pt x="4404423" y="4460174"/>
                </a:lnTo>
                <a:lnTo>
                  <a:pt x="0" y="4460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-3502800" y="7173503"/>
            <a:ext cx="6778625" cy="3210272"/>
            <a:chOff x="0" y="0"/>
            <a:chExt cx="1501729" cy="7112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-8100000">
            <a:off x="-899754" y="-1505197"/>
            <a:ext cx="4154615" cy="4114800"/>
          </a:xfrm>
          <a:custGeom>
            <a:avLst/>
            <a:gdLst/>
            <a:ahLst/>
            <a:cxnLst/>
            <a:rect r="r" b="b" t="t" l="l"/>
            <a:pathLst>
              <a:path h="4114800" w="4154615">
                <a:moveTo>
                  <a:pt x="0" y="0"/>
                </a:moveTo>
                <a:lnTo>
                  <a:pt x="4154615" y="0"/>
                </a:lnTo>
                <a:lnTo>
                  <a:pt x="4154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8100000">
            <a:off x="15484415" y="-1555845"/>
            <a:ext cx="3911712" cy="3874224"/>
          </a:xfrm>
          <a:custGeom>
            <a:avLst/>
            <a:gdLst/>
            <a:ahLst/>
            <a:cxnLst/>
            <a:rect r="r" b="b" t="t" l="l"/>
            <a:pathLst>
              <a:path h="3874224" w="3911712">
                <a:moveTo>
                  <a:pt x="3911711" y="0"/>
                </a:moveTo>
                <a:lnTo>
                  <a:pt x="0" y="0"/>
                </a:lnTo>
                <a:lnTo>
                  <a:pt x="0" y="3874224"/>
                </a:lnTo>
                <a:lnTo>
                  <a:pt x="3911711" y="3874224"/>
                </a:lnTo>
                <a:lnTo>
                  <a:pt x="3911711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898652" y="2999237"/>
            <a:ext cx="8781651" cy="6357464"/>
            <a:chOff x="0" y="0"/>
            <a:chExt cx="3801301" cy="275194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801301" cy="2751947"/>
            </a:xfrm>
            <a:custGeom>
              <a:avLst/>
              <a:gdLst/>
              <a:ahLst/>
              <a:cxnLst/>
              <a:rect r="r" b="b" t="t" l="l"/>
              <a:pathLst>
                <a:path h="2751947" w="3801301">
                  <a:moveTo>
                    <a:pt x="0" y="0"/>
                  </a:moveTo>
                  <a:lnTo>
                    <a:pt x="3801301" y="0"/>
                  </a:lnTo>
                  <a:lnTo>
                    <a:pt x="3801301" y="2751947"/>
                  </a:lnTo>
                  <a:lnTo>
                    <a:pt x="0" y="2751947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3801301" cy="27900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5352648" y="8652057"/>
            <a:ext cx="6778625" cy="3210272"/>
            <a:chOff x="0" y="0"/>
            <a:chExt cx="1501729" cy="7112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926890" y="840220"/>
            <a:ext cx="7705482" cy="4083905"/>
          </a:xfrm>
          <a:custGeom>
            <a:avLst/>
            <a:gdLst/>
            <a:ahLst/>
            <a:cxnLst/>
            <a:rect r="r" b="b" t="t" l="l"/>
            <a:pathLst>
              <a:path h="4083905" w="7705482">
                <a:moveTo>
                  <a:pt x="0" y="0"/>
                </a:moveTo>
                <a:lnTo>
                  <a:pt x="7705481" y="0"/>
                </a:lnTo>
                <a:lnTo>
                  <a:pt x="7705481" y="4083905"/>
                </a:lnTo>
                <a:lnTo>
                  <a:pt x="0" y="40839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8898652" y="840220"/>
            <a:ext cx="8781651" cy="1930417"/>
            <a:chOff x="0" y="0"/>
            <a:chExt cx="3801301" cy="83561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801301" cy="835617"/>
            </a:xfrm>
            <a:custGeom>
              <a:avLst/>
              <a:gdLst/>
              <a:ahLst/>
              <a:cxnLst/>
              <a:rect r="r" b="b" t="t" l="l"/>
              <a:pathLst>
                <a:path h="835617" w="3801301">
                  <a:moveTo>
                    <a:pt x="0" y="0"/>
                  </a:moveTo>
                  <a:lnTo>
                    <a:pt x="3801301" y="0"/>
                  </a:lnTo>
                  <a:lnTo>
                    <a:pt x="3801301" y="835617"/>
                  </a:lnTo>
                  <a:lnTo>
                    <a:pt x="0" y="835617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3801301" cy="873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9294901" y="7408425"/>
            <a:ext cx="512913" cy="511631"/>
          </a:xfrm>
          <a:custGeom>
            <a:avLst/>
            <a:gdLst/>
            <a:ahLst/>
            <a:cxnLst/>
            <a:rect r="r" b="b" t="t" l="l"/>
            <a:pathLst>
              <a:path h="511631" w="512913">
                <a:moveTo>
                  <a:pt x="0" y="0"/>
                </a:moveTo>
                <a:lnTo>
                  <a:pt x="512914" y="0"/>
                </a:lnTo>
                <a:lnTo>
                  <a:pt x="512914" y="511631"/>
                </a:lnTo>
                <a:lnTo>
                  <a:pt x="0" y="5116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9348203" y="8570541"/>
            <a:ext cx="406311" cy="416195"/>
          </a:xfrm>
          <a:custGeom>
            <a:avLst/>
            <a:gdLst/>
            <a:ahLst/>
            <a:cxnLst/>
            <a:rect r="r" b="b" t="t" l="l"/>
            <a:pathLst>
              <a:path h="416195" w="406311">
                <a:moveTo>
                  <a:pt x="0" y="0"/>
                </a:moveTo>
                <a:lnTo>
                  <a:pt x="406310" y="0"/>
                </a:lnTo>
                <a:lnTo>
                  <a:pt x="406310" y="416196"/>
                </a:lnTo>
                <a:lnTo>
                  <a:pt x="0" y="41619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9423030" y="3284018"/>
            <a:ext cx="256656" cy="565634"/>
          </a:xfrm>
          <a:custGeom>
            <a:avLst/>
            <a:gdLst/>
            <a:ahLst/>
            <a:cxnLst/>
            <a:rect r="r" b="b" t="t" l="l"/>
            <a:pathLst>
              <a:path h="565634" w="256656">
                <a:moveTo>
                  <a:pt x="0" y="0"/>
                </a:moveTo>
                <a:lnTo>
                  <a:pt x="256656" y="0"/>
                </a:lnTo>
                <a:lnTo>
                  <a:pt x="256656" y="565634"/>
                </a:lnTo>
                <a:lnTo>
                  <a:pt x="0" y="56563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9148190" y="5828791"/>
            <a:ext cx="681151" cy="472549"/>
          </a:xfrm>
          <a:custGeom>
            <a:avLst/>
            <a:gdLst/>
            <a:ahLst/>
            <a:cxnLst/>
            <a:rect r="r" b="b" t="t" l="l"/>
            <a:pathLst>
              <a:path h="472549" w="681151">
                <a:moveTo>
                  <a:pt x="0" y="0"/>
                </a:moveTo>
                <a:lnTo>
                  <a:pt x="681151" y="0"/>
                </a:lnTo>
                <a:lnTo>
                  <a:pt x="681151" y="472548"/>
                </a:lnTo>
                <a:lnTo>
                  <a:pt x="0" y="472548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9323790" y="4364002"/>
            <a:ext cx="455135" cy="588998"/>
          </a:xfrm>
          <a:custGeom>
            <a:avLst/>
            <a:gdLst/>
            <a:ahLst/>
            <a:cxnLst/>
            <a:rect r="r" b="b" t="t" l="l"/>
            <a:pathLst>
              <a:path h="588998" w="455135">
                <a:moveTo>
                  <a:pt x="0" y="0"/>
                </a:moveTo>
                <a:lnTo>
                  <a:pt x="455135" y="0"/>
                </a:lnTo>
                <a:lnTo>
                  <a:pt x="455135" y="588998"/>
                </a:lnTo>
                <a:lnTo>
                  <a:pt x="0" y="58899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9144000" y="1365797"/>
            <a:ext cx="8212805" cy="1516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52"/>
              </a:lnSpc>
            </a:pPr>
            <a:r>
              <a:rPr lang="en-US" sz="2785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insulation and renovation of the establishment’s buildings facades </a:t>
            </a:r>
          </a:p>
          <a:p>
            <a:pPr algn="ctr">
              <a:lnSpc>
                <a:spcPts val="2952"/>
              </a:lnSpc>
            </a:pPr>
            <a:r>
              <a:rPr lang="en-US" sz="2785" b="true">
                <a:solidFill>
                  <a:srgbClr val="154062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will ensure: </a:t>
            </a:r>
          </a:p>
          <a:p>
            <a:pPr algn="ctr">
              <a:lnSpc>
                <a:spcPts val="2952"/>
              </a:lnSpc>
            </a:pPr>
          </a:p>
        </p:txBody>
      </p:sp>
      <p:grpSp>
        <p:nvGrpSpPr>
          <p:cNvPr name="Group 29" id="29"/>
          <p:cNvGrpSpPr/>
          <p:nvPr/>
        </p:nvGrpSpPr>
        <p:grpSpPr>
          <a:xfrm rot="0">
            <a:off x="13503212" y="8281618"/>
            <a:ext cx="6778625" cy="3210272"/>
            <a:chOff x="0" y="0"/>
            <a:chExt cx="1501729" cy="7112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234645" y="273050"/>
              <a:ext cx="1032438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4153972" y="7270652"/>
            <a:ext cx="6778625" cy="3210272"/>
            <a:chOff x="0" y="0"/>
            <a:chExt cx="1501729" cy="7112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501729" cy="711200"/>
            </a:xfrm>
            <a:custGeom>
              <a:avLst/>
              <a:gdLst/>
              <a:ahLst/>
              <a:cxnLst/>
              <a:rect r="r" b="b" t="t" l="l"/>
              <a:pathLst>
                <a:path h="711200" w="1501729">
                  <a:moveTo>
                    <a:pt x="750864" y="0"/>
                  </a:moveTo>
                  <a:lnTo>
                    <a:pt x="1501729" y="711200"/>
                  </a:lnTo>
                  <a:lnTo>
                    <a:pt x="0" y="711200"/>
                  </a:lnTo>
                  <a:lnTo>
                    <a:pt x="750864" y="0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234645" y="292100"/>
              <a:ext cx="103243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5" id="35"/>
          <p:cNvSpPr/>
          <p:nvPr/>
        </p:nvSpPr>
        <p:spPr>
          <a:xfrm flipH="false" flipV="false" rot="0">
            <a:off x="15999599" y="9340744"/>
            <a:ext cx="710797" cy="828075"/>
          </a:xfrm>
          <a:custGeom>
            <a:avLst/>
            <a:gdLst/>
            <a:ahLst/>
            <a:cxnLst/>
            <a:rect r="r" b="b" t="t" l="l"/>
            <a:pathLst>
              <a:path h="828075" w="710797">
                <a:moveTo>
                  <a:pt x="0" y="0"/>
                </a:moveTo>
                <a:lnTo>
                  <a:pt x="710798" y="0"/>
                </a:lnTo>
                <a:lnTo>
                  <a:pt x="710798" y="828074"/>
                </a:lnTo>
                <a:lnTo>
                  <a:pt x="0" y="828074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-18851" r="-191602" b="-48017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16710397" y="9363556"/>
            <a:ext cx="1400357" cy="782449"/>
          </a:xfrm>
          <a:custGeom>
            <a:avLst/>
            <a:gdLst/>
            <a:ahLst/>
            <a:cxnLst/>
            <a:rect r="r" b="b" t="t" l="l"/>
            <a:pathLst>
              <a:path h="782449" w="1400357">
                <a:moveTo>
                  <a:pt x="0" y="0"/>
                </a:moveTo>
                <a:lnTo>
                  <a:pt x="1400357" y="0"/>
                </a:lnTo>
                <a:lnTo>
                  <a:pt x="1400357" y="782450"/>
                </a:lnTo>
                <a:lnTo>
                  <a:pt x="0" y="782450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sp>
        <p:nvSpPr>
          <p:cNvPr name="TextBox 37" id="37"/>
          <p:cNvSpPr txBox="true"/>
          <p:nvPr/>
        </p:nvSpPr>
        <p:spPr>
          <a:xfrm rot="0">
            <a:off x="10075195" y="3253795"/>
            <a:ext cx="7605109" cy="6345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57"/>
              </a:lnSpc>
            </a:pPr>
            <a:r>
              <a:rPr lang="en-US" sz="279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temperature conditions inside the premises</a:t>
            </a:r>
          </a:p>
          <a:p>
            <a:pPr algn="l">
              <a:lnSpc>
                <a:spcPts val="2957"/>
              </a:lnSpc>
            </a:pPr>
          </a:p>
          <a:p>
            <a:pPr algn="l">
              <a:lnSpc>
                <a:spcPts val="2957"/>
              </a:lnSpc>
            </a:pPr>
            <a:r>
              <a:rPr lang="en-US" sz="279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an optimized temperature regulation within the premises</a:t>
            </a:r>
          </a:p>
          <a:p>
            <a:pPr algn="l">
              <a:lnSpc>
                <a:spcPts val="2957"/>
              </a:lnSpc>
            </a:pPr>
          </a:p>
          <a:p>
            <a:pPr algn="l">
              <a:lnSpc>
                <a:spcPts val="2957"/>
              </a:lnSpc>
            </a:pPr>
            <a:r>
              <a:rPr lang="en-US" sz="279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preservation of external enclosing structures and facade elements from the effects of aggressive environmental conditions</a:t>
            </a:r>
          </a:p>
          <a:p>
            <a:pPr algn="l">
              <a:lnSpc>
                <a:spcPts val="2957"/>
              </a:lnSpc>
            </a:pPr>
          </a:p>
          <a:p>
            <a:pPr algn="l">
              <a:lnSpc>
                <a:spcPts val="2957"/>
              </a:lnSpc>
            </a:pPr>
            <a:r>
              <a:rPr lang="en-US" sz="279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increasing the degree of inclusiveness of the building</a:t>
            </a:r>
          </a:p>
          <a:p>
            <a:pPr algn="l">
              <a:lnSpc>
                <a:spcPts val="2957"/>
              </a:lnSpc>
            </a:pPr>
          </a:p>
          <a:p>
            <a:pPr algn="l">
              <a:lnSpc>
                <a:spcPts val="2957"/>
              </a:lnSpc>
            </a:pPr>
            <a:r>
              <a:rPr lang="en-US" sz="2790">
                <a:solidFill>
                  <a:srgbClr val="154062"/>
                </a:solidFill>
                <a:latin typeface="Helios Extended"/>
                <a:ea typeface="Helios Extended"/>
                <a:cs typeface="Helios Extended"/>
                <a:sym typeface="Helios Extended"/>
              </a:rPr>
              <a:t>increasing the number of births by 500 cases </a:t>
            </a:r>
          </a:p>
          <a:p>
            <a:pPr algn="l">
              <a:lnSpc>
                <a:spcPts val="2957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DAGTDkWGydA</dc:identifier>
  <dcterms:modified xsi:type="dcterms:W3CDTF">2011-08-01T06:04:30Z</dcterms:modified>
  <cp:revision>1</cp:revision>
  <dc:title>Cherkasy presents</dc:title>
</cp:coreProperties>
</file>

<file path=docProps/thumbnail.jpeg>
</file>